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57" r:id="rId7"/>
    <p:sldId id="27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9" r:id="rId19"/>
    <p:sldId id="281" r:id="rId20"/>
    <p:sldId id="275" r:id="rId21"/>
    <p:sldId id="285" r:id="rId22"/>
    <p:sldId id="260" r:id="rId23"/>
    <p:sldId id="261" r:id="rId24"/>
    <p:sldId id="283" r:id="rId25"/>
    <p:sldId id="262" r:id="rId26"/>
    <p:sldId id="259" r:id="rId27"/>
    <p:sldId id="277" r:id="rId28"/>
    <p:sldId id="280" r:id="rId29"/>
    <p:sldId id="286" r:id="rId30"/>
    <p:sldId id="293" r:id="rId31"/>
    <p:sldId id="287" r:id="rId32"/>
    <p:sldId id="294" r:id="rId33"/>
    <p:sldId id="295" r:id="rId34"/>
    <p:sldId id="296" r:id="rId35"/>
    <p:sldId id="297" r:id="rId36"/>
    <p:sldId id="300" r:id="rId37"/>
    <p:sldId id="298" r:id="rId38"/>
    <p:sldId id="299" r:id="rId39"/>
    <p:sldId id="276" r:id="rId40"/>
    <p:sldId id="292" r:id="rId41"/>
    <p:sldId id="288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3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4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8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0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794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0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417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5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88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3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547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71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3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0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2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223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79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8283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0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588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21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16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5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4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892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96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510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57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61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482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54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4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0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5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7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3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3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70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9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80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7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67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3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97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66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73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55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3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957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5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0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89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71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79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8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51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278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238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7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2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018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9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4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80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814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7520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618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12.11.2023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PowerPoint_Slide1.sldx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PowerPoint_Slide2.sldx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148064" y="4581128"/>
            <a:ext cx="3995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Выступление на педсовете подготовила: </a:t>
            </a:r>
          </a:p>
          <a:p>
            <a:pPr>
              <a:spcBef>
                <a:spcPct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Быстрова Татьяна Владимировна, </a:t>
            </a:r>
          </a:p>
          <a:p>
            <a:pPr>
              <a:spcBef>
                <a:spcPct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1600" i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0080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941E1E"/>
                </a:solidFill>
              </a:rPr>
              <a:t>Функциональная грамотность как уровень образованности современного школьника</a:t>
            </a:r>
            <a:r>
              <a:rPr lang="ru-RU" sz="3600" b="1" dirty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941E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2171" y="262389"/>
            <a:ext cx="7156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автономное  общеобразовательное учреждение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«Средняя общеобразовательная школа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№4 г. Черняховска»</a:t>
            </a:r>
          </a:p>
          <a:p>
            <a:pPr algn="ctr"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444D26"/>
                </a:solidFill>
              </a:rPr>
              <a:t>г.Черняховск</a:t>
            </a:r>
            <a:endParaRPr lang="ru-RU" dirty="0">
              <a:solidFill>
                <a:srgbClr val="444D26"/>
              </a:solidFill>
            </a:endParaRPr>
          </a:p>
          <a:p>
            <a:r>
              <a:rPr lang="ru-RU" dirty="0">
                <a:solidFill>
                  <a:srgbClr val="444D26"/>
                </a:solidFill>
              </a:rPr>
              <a:t>       2023</a:t>
            </a:r>
          </a:p>
        </p:txBody>
      </p:sp>
    </p:spTree>
    <p:extLst>
      <p:ext uri="{BB962C8B-B14F-4D97-AF65-F5344CB8AC3E}">
        <p14:creationId xmlns:p14="http://schemas.microsoft.com/office/powerpoint/2010/main" val="190898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115" y="2924944"/>
            <a:ext cx="6191885" cy="3743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последний ученик ничего не сказал.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взял чайник, заварил в нем чай по всем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чайной церемонии и напоил учителя чаем.</a:t>
            </a:r>
          </a:p>
        </p:txBody>
      </p:sp>
    </p:spTree>
    <p:extLst>
      <p:ext uri="{BB962C8B-B14F-4D97-AF65-F5344CB8AC3E}">
        <p14:creationId xmlns:p14="http://schemas.microsoft.com/office/powerpoint/2010/main" val="349258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484" y="3095848"/>
            <a:ext cx="6025515" cy="3514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Твой рассказ был лучшим, – похвалил учитель последнего ученика. – Ты порадовал меня вкусным чаем, и тем, что постиг важное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 не о том, что прочел, а о том, что понял».</a:t>
            </a:r>
          </a:p>
        </p:txBody>
      </p:sp>
    </p:spTree>
    <p:extLst>
      <p:ext uri="{BB962C8B-B14F-4D97-AF65-F5344CB8AC3E}">
        <p14:creationId xmlns:p14="http://schemas.microsoft.com/office/powerpoint/2010/main" val="137130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903" y="2492896"/>
            <a:ext cx="6458017" cy="4167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Учитель, но этот ученик вообще ничего не говорил, – заметил кто-то. —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всегда говорят громче, чем слова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ответил учитель.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5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496944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0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4249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9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289032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92088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8424936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Впервые термин «функциональная грамотность» введен ЮНЕСКО в 1957г. и понимался как «совокупность  умений читать и писать для использования в повседневной жизни».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Функциональная грамотность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056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3600" dirty="0">
                <a:solidFill>
                  <a:srgbClr val="809EC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monolith1.izrukvruki.ru/img/catalog/i4/0d/94/abd815286-484x1050-735103500-orig.jpg"/>
          <p:cNvPicPr>
            <a:picLocks noChangeAspect="1" noChangeArrowheads="1"/>
          </p:cNvPicPr>
          <p:nvPr/>
        </p:nvPicPr>
        <p:blipFill>
          <a:blip r:embed="rId2" cstate="print"/>
          <a:srcRect l="8580" t="22320" r="5512" b="19361"/>
          <a:stretch>
            <a:fillRect/>
          </a:stretch>
        </p:blipFill>
        <p:spPr bwMode="auto">
          <a:xfrm>
            <a:off x="683568" y="3212976"/>
            <a:ext cx="259228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95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Академик РАО  </a:t>
            </a:r>
            <a:r>
              <a:rPr lang="ru-RU" sz="2800" b="1" dirty="0">
                <a:solidFill>
                  <a:srgbClr val="809EC2">
                    <a:lumMod val="50000"/>
                  </a:srgbClr>
                </a:solidFill>
              </a:rPr>
              <a:t>Алексей Алексеевич Леонтьев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писал: </a:t>
            </a:r>
            <a:r>
              <a:rPr lang="ru-RU" sz="2800" dirty="0">
                <a:solidFill>
                  <a:srgbClr val="C00000"/>
                </a:solidFill>
              </a:rPr>
              <a:t>«Функционально грамотный человек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pPr algn="r"/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Алексей Алексеевич Леонтьев, академик РАО, издание «Школа 2100. Педагогика здравого смысла»</a:t>
            </a:r>
            <a:br>
              <a:rPr lang="ru-RU" sz="2800" dirty="0">
                <a:solidFill>
                  <a:prstClr val="white"/>
                </a:solidFill>
              </a:rPr>
            </a:br>
            <a:br>
              <a:rPr lang="ru-RU" sz="2800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Источник: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3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«Мои ученики будут узнавать новое не от меня. Они будут открывать это новое сами.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Моя задача- помочь им раскрыться и развить собственные идеи»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i="1" dirty="0">
                <a:solidFill>
                  <a:srgbClr val="C00000"/>
                </a:solidFill>
                <a:latin typeface="Times New Roman"/>
                <a:ea typeface="Times New Roman"/>
              </a:rPr>
              <a:t>И.Г. Песталоцци</a:t>
            </a:r>
            <a:endParaRPr lang="ru-RU" sz="2800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01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1.Является базовым уровнем для функционирования навыков чтения и письма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2.Направлена на решение бытовых проблем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3.Обнаруживается в конкретных обстоятельствах и характеризует человека в определённой ситуации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4.Связана с решением стандартных, стереотипных задач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5.Используется в качестве оценки, 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взрослого населения.</a:t>
            </a:r>
          </a:p>
          <a:p>
            <a:endParaRPr lang="ru-RU" sz="3600" dirty="0">
              <a:solidFill>
                <a:srgbClr val="809EC2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Новый словарь методических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терминов и понятий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(теория и практика обучения языкам</a:t>
            </a:r>
            <a:r>
              <a:rPr lang="ru-RU" sz="2400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srgbClr val="941E1E"/>
                </a:solidFill>
              </a:rPr>
              <a:t> </a:t>
            </a:r>
          </a:p>
          <a:p>
            <a:endParaRPr lang="ru-RU" sz="2400" dirty="0">
              <a:solidFill>
                <a:srgbClr val="941E1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4509120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Читательская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4008" y="5445224"/>
            <a:ext cx="424847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Критическое мышление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3573016"/>
            <a:ext cx="457200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Глобальные компетенции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636912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Естественнонаучная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1700808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Финансовая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764704"/>
            <a:ext cx="388843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Математическая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3068960"/>
            <a:ext cx="3744416" cy="1130424"/>
          </a:xfrm>
          <a:prstGeom prst="roundRect">
            <a:avLst/>
          </a:prstGeom>
          <a:solidFill>
            <a:srgbClr val="FD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41E1E"/>
                </a:solidFill>
              </a:rPr>
              <a:t>ФУНКЦИОНАЛЬНАЯ ГРАМОТНОСТЬ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6" name="Прямая со стрелкой 75"/>
          <p:cNvCxnSpPr>
            <a:stCxn id="24" idx="0"/>
            <a:endCxn id="22" idx="1"/>
          </p:cNvCxnSpPr>
          <p:nvPr/>
        </p:nvCxnSpPr>
        <p:spPr>
          <a:xfrm flipV="1">
            <a:off x="2195736" y="1077888"/>
            <a:ext cx="2736304" cy="1991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4" idx="2"/>
            <a:endCxn id="17" idx="1"/>
          </p:cNvCxnSpPr>
          <p:nvPr/>
        </p:nvCxnSpPr>
        <p:spPr>
          <a:xfrm>
            <a:off x="2195736" y="4199384"/>
            <a:ext cx="2448272" cy="1559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4" idx="0"/>
            <a:endCxn id="21" idx="1"/>
          </p:cNvCxnSpPr>
          <p:nvPr/>
        </p:nvCxnSpPr>
        <p:spPr>
          <a:xfrm flipV="1">
            <a:off x="2195736" y="2013992"/>
            <a:ext cx="2664296" cy="1054968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4" idx="0"/>
            <a:endCxn id="24" idx="0"/>
          </p:cNvCxnSpPr>
          <p:nvPr/>
        </p:nvCxnSpPr>
        <p:spPr>
          <a:xfrm>
            <a:off x="2195736" y="306896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4" idx="0"/>
            <a:endCxn id="20" idx="1"/>
          </p:cNvCxnSpPr>
          <p:nvPr/>
        </p:nvCxnSpPr>
        <p:spPr>
          <a:xfrm flipV="1">
            <a:off x="2195736" y="2950096"/>
            <a:ext cx="2736304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1"/>
          </p:cNvCxnSpPr>
          <p:nvPr/>
        </p:nvCxnSpPr>
        <p:spPr>
          <a:xfrm>
            <a:off x="4067944" y="3767336"/>
            <a:ext cx="504056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16" idx="1"/>
          </p:cNvCxnSpPr>
          <p:nvPr/>
        </p:nvCxnSpPr>
        <p:spPr>
          <a:xfrm>
            <a:off x="2195736" y="4199384"/>
            <a:ext cx="2664296" cy="622920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7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9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48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7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391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99288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Формируем и оцениваем функциональную грамотность  обучающихся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 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Ребенку важно обладать: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*Готовностью успешно взаимодействовать с изменяющимся окружающим миром.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 Возможностью решать различные (в том числе нестандартные) учебные и жизненные задачи.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*Способностью строить социальные отношения.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*Совокупностью рефлексивных умений, обеспечивающих оценку своей грамотности, стремление к дальнейшему образованию».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Российский педагог, член-корреспондент РАО 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Наталья Федоровна Виноградова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42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5895"/>
            <a:ext cx="662473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учителя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развить ребёнка.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мышление - из наглядно-действенного перевести его в абстрактно-логическое.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речь, аналитико-синтетические способности, развить память и внимание, фантазию и воображение, пространственное восприятие.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моторную функцию, способность контролировать свои движения, а также мелкую моторику.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Решая эти задачи, педагог получает в результате функционально развитую личность.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90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76328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 учитель может убедиться в том, что функциональная грамотность сформирована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 ученика?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Функциональная грамотность в основном проявляется в решении проблемных задач, выходящих за пределы учебных ситуаций, и не похожих на те упражнения, в ходе которых приобретались и отрабатывались знания и умения.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оценить уровень функциональной грамотности своих учеников, учителю нужно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63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632848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Times New Roman"/>
              </a:rPr>
              <a:t>Специфика заданий, направленная на формирование и оценку функциональной грамотности в начальной школе.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Для того, чтобы быть успешным в обучении, ребенок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Такой навык формируется на каждом из предметов. 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Но заданий, которые развивают функциональную грамотность ребенка, к сожалению, не так много. Это связано с тем, что их разработка достаточно сложна, в ней нужно учесть много факторов. Задания должны быть не только привязаны к реальности, но и соответствовать возрасту детей и их когнитивным особенностям. Они должны быть системными, близки их опыту и окружению, содержать много фактов – в том числе и тех, которые, возможно, не понадобятся ребенку для ее решения, но будут интересны в принципе.</a:t>
            </a:r>
            <a:endParaRPr lang="ru-RU" sz="1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58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030416" cy="577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Практические задачи или задачи, связанные с повседневной жизнью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В шкафу было 12 чашек с синими цветочками, чашек в горошек - на 2 меньше, чайных ложек - на 12 больше, чем чашек в горошек.  Сколько одновременно человек смогут пить чай, если у каждого должна быть своя чашка и своя чайная ложка?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Решение: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1) 16-2=14(шт.) - чашек в горошек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2) 14+12=26(шт.) - чайных ложек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3) 16+14=30(шт.) - чашек всего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Ответ: так как ложек 26, а чашек 30, значит, пить чай могут 26 человек.</a:t>
            </a:r>
          </a:p>
          <a:p>
            <a:pPr>
              <a:tabLst>
                <a:tab pos="18034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00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632" y="476673"/>
            <a:ext cx="6642735" cy="1872207"/>
          </a:xfrm>
          <a:prstGeom prst="rect">
            <a:avLst/>
          </a:prstGeom>
        </p:spPr>
      </p:pic>
      <p:pic>
        <p:nvPicPr>
          <p:cNvPr id="5" name="image3.jpeg" descr="http://cedron.wikispaces.com/file/view/taza-de-te-de-cedron-2.jpg/339303258/taza-de-te-de-cedron-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69" y="3068960"/>
            <a:ext cx="3898300" cy="2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70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7544" y="427913"/>
            <a:ext cx="813690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Нестандартные задачи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Наибольшие затруднения у школьников, как правило, вызывают решения нестандартных задач, т.е. задач, алгоритм решения которых им неизвестен.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03920"/>
              </p:ext>
            </p:extLst>
          </p:nvPr>
        </p:nvGraphicFramePr>
        <p:xfrm>
          <a:off x="971600" y="1988840"/>
          <a:ext cx="381000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" r:id="rId2" imgW="4569445" imgH="3426611" progId="PowerPoint.Slide.12">
                  <p:embed/>
                </p:oleObj>
              </mc:Choice>
              <mc:Fallback>
                <p:oleObj name="Слайд" r:id="rId2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3810000" cy="331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18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67009"/>
              </p:ext>
            </p:extLst>
          </p:nvPr>
        </p:nvGraphicFramePr>
        <p:xfrm>
          <a:off x="323528" y="332656"/>
          <a:ext cx="6172200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" r:id="rId2" imgW="4569445" imgH="3426611" progId="PowerPoint.Slide.12">
                  <p:embed/>
                </p:oleObj>
              </mc:Choice>
              <mc:Fallback>
                <p:oleObj name="Слайд" r:id="rId2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6172200" cy="620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94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42871"/>
              </p:ext>
            </p:extLst>
          </p:nvPr>
        </p:nvGraphicFramePr>
        <p:xfrm>
          <a:off x="4031432" y="1484784"/>
          <a:ext cx="511256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" r:id="rId2" imgW="4376441" imgH="3281510" progId="PowerPoint.Slide.12">
                  <p:embed/>
                </p:oleObj>
              </mc:Choice>
              <mc:Fallback>
                <p:oleObj name="Слайд" r:id="rId2" imgW="4376441" imgH="3281510" progId="PowerPoint.Slide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432" y="1484784"/>
                        <a:ext cx="5112568" cy="453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260648"/>
            <a:ext cx="3600400" cy="592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Комбинаторные задачи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	Включение комбинаторных задач в начальный курс математики оказывает положительное влияние на развитие младших школьников. Решение таких задач дает возможность расширять знания учащихся о самой задаче, например, о количестве и характере результата (задача может иметь не только одно, но и несколько решений – ответов или не иметь решения), о процессе решения (чтобы решить задачу, не обязательно выполнять какие – либо действия).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442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344816" cy="419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Таким образом, на уроках математики  через решение нестандартных задач; решение задач, которые требуют приближенных методов вычисления, комбинаторных задач, происходит формирование функциональной грамотности младших школьников.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Современная школа – это частица жизни, где ученик готовится не только к будущему, но и воспитывается жизнью, он учится решать любые проблемы, учится превращать информацию в знания, а знания применять на практике. Школа должна помочь ребятам войти в мир реальных человеческих отношений и научить их жить в современном обществе. Перед учителем стоит огромная задача. Ему предстоит вместе с детьми пройти долгий и трудный путь в «завтра».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010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49694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56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76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7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4267200"/>
          </a:xfrm>
        </p:spPr>
        <p:txBody>
          <a:bodyPr/>
          <a:lstStyle/>
          <a:p>
            <a:pPr algn="l"/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оценка функциональной грамотности 15-летних учащихся в области математики, чтения 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)– Международный проект "Исследование качества чтения и понимания текста"  учащимися начальной школы (4 класс)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оценка качества математического и естественнонаучного образования в начальной, основной и средней школе (4, 8 и 11 классы)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1219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сравнительные исследования ФГ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36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1108EF-AFEF-5C85-733B-E76FCDC9E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859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0596" y="1556792"/>
            <a:ext cx="5112568" cy="504056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33164" cy="32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318" y="2348880"/>
            <a:ext cx="6965315" cy="424847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9" y="476672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53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5940153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89058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3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1432"/>
            <a:ext cx="6156176" cy="380047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890587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9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04" y="2420888"/>
            <a:ext cx="61452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9058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7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829" y="2780928"/>
            <a:ext cx="6358255" cy="380492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1106170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19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1232</Words>
  <Application>Microsoft Office PowerPoint</Application>
  <PresentationFormat>Экран (4:3)</PresentationFormat>
  <Paragraphs>94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4" baseType="lpstr">
      <vt:lpstr>Arial</vt:lpstr>
      <vt:lpstr>Calibri</vt:lpstr>
      <vt:lpstr>Century Gothic</vt:lpstr>
      <vt:lpstr>Constantia</vt:lpstr>
      <vt:lpstr>Courier New</vt:lpstr>
      <vt:lpstr>Palatino Linotype</vt:lpstr>
      <vt:lpstr>Times New Roman</vt:lpstr>
      <vt:lpstr>Trebuchet MS</vt:lpstr>
      <vt:lpstr>Wingdings 2</vt:lpstr>
      <vt:lpstr>Wingdings 3</vt:lpstr>
      <vt:lpstr>2_Бумажная</vt:lpstr>
      <vt:lpstr>3_Бумажная</vt:lpstr>
      <vt:lpstr>4_Бумажная</vt:lpstr>
      <vt:lpstr>5_Бумажная</vt:lpstr>
      <vt:lpstr>1_Исполнительная</vt:lpstr>
      <vt:lpstr>Аспект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 (Programme for International Student Assessment) – оценка функциональной грамотности 15-летних учащихся в области математики, чтения и естествознанияю.  PIRLS (Progress in International Reading Literacy Study)– Международный проект "Исследование качества чтения и понимания текста"  учащимися начальной школы (4 класс)   TIMSS – оценка качества математического и естественнонаучного образования в начальной, основной и средней школе (4, 8 и 11 классы) 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PC</cp:lastModifiedBy>
  <cp:revision>27</cp:revision>
  <dcterms:created xsi:type="dcterms:W3CDTF">2021-12-08T20:57:36Z</dcterms:created>
  <dcterms:modified xsi:type="dcterms:W3CDTF">2023-11-12T09:51:55Z</dcterms:modified>
</cp:coreProperties>
</file>